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0" r:id="rId1"/>
  </p:sldMasterIdLst>
  <p:sldIdLst>
    <p:sldId id="256" r:id="rId2"/>
    <p:sldId id="258" r:id="rId3"/>
    <p:sldId id="278" r:id="rId4"/>
    <p:sldId id="280" r:id="rId5"/>
    <p:sldId id="279" r:id="rId6"/>
    <p:sldId id="281" r:id="rId7"/>
    <p:sldId id="283" r:id="rId8"/>
    <p:sldId id="28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47" d="100"/>
          <a:sy n="47" d="100"/>
        </p:scale>
        <p:origin x="6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33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20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71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2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86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10/4/2014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40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10/4/2014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0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10/4/2014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72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10/4/2014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19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10/4/2014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6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10/4/2014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01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199401"/>
          </a:xfrm>
        </p:spPr>
        <p:txBody>
          <a:bodyPr>
            <a:normAutofit/>
          </a:bodyPr>
          <a:lstStyle/>
          <a:p>
            <a:r>
              <a:rPr lang="en-US" sz="7200" dirty="0" smtClean="0"/>
              <a:t>Baptist Covenant Theology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2958353"/>
            <a:ext cx="10058400" cy="1143000"/>
          </a:xfrm>
        </p:spPr>
        <p:txBody>
          <a:bodyPr/>
          <a:lstStyle/>
          <a:p>
            <a:r>
              <a:rPr lang="en-US" dirty="0" smtClean="0"/>
              <a:t>A Biblical Framework for understanding and Savoring God’s Unfolding Redemptive work in </a:t>
            </a:r>
            <a:r>
              <a:rPr lang="en-US" dirty="0" err="1" smtClean="0"/>
              <a:t>HIstory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97280" y="4528969"/>
            <a:ext cx="1005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chemeClr val="accent1"/>
                </a:solidFill>
              </a:rPr>
              <a:t>Part </a:t>
            </a:r>
            <a:r>
              <a:rPr lang="en-US" sz="4000" smtClean="0">
                <a:solidFill>
                  <a:schemeClr val="accent1"/>
                </a:solidFill>
              </a:rPr>
              <a:t>7:  </a:t>
            </a:r>
            <a:r>
              <a:rPr lang="en-US" sz="4000" dirty="0" smtClean="0">
                <a:solidFill>
                  <a:schemeClr val="accent1"/>
                </a:solidFill>
              </a:rPr>
              <a:t>Responding to </a:t>
            </a:r>
            <a:r>
              <a:rPr lang="en-US" sz="4000" dirty="0" err="1" smtClean="0">
                <a:solidFill>
                  <a:schemeClr val="accent1"/>
                </a:solidFill>
              </a:rPr>
              <a:t>Dispensationalism</a:t>
            </a:r>
            <a:endParaRPr lang="en-US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18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" y="421221"/>
            <a:ext cx="10858432" cy="5447873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0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492" y="197070"/>
            <a:ext cx="4469525" cy="595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1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Essentials of </a:t>
            </a:r>
            <a:r>
              <a:rPr lang="en-US" dirty="0" err="1" smtClean="0"/>
              <a:t>Dispensationalism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Israel and the church are separate entities and will be so for all eternity. 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 Bible should be interpreted </a:t>
            </a:r>
            <a:r>
              <a:rPr lang="en-US" sz="2800" dirty="0" smtClean="0"/>
              <a:t>literally, in the same way we would interpret any other book.</a:t>
            </a:r>
          </a:p>
          <a:p>
            <a:pPr marL="0" indent="0">
              <a:buNone/>
            </a:pPr>
            <a:endParaRPr lang="en-US" sz="2800" dirty="0" smtClean="0"/>
          </a:p>
          <a:p>
            <a:pPr marL="292608" lvl="1" indent="0">
              <a:buNone/>
            </a:pPr>
            <a:r>
              <a:rPr lang="en-US" sz="2800" i="1" dirty="0" smtClean="0"/>
              <a:t>And </a:t>
            </a:r>
            <a:r>
              <a:rPr lang="en-US" sz="2800" i="1" dirty="0"/>
              <a:t>I will give to you and to your offspring after you the land of your </a:t>
            </a:r>
            <a:r>
              <a:rPr lang="en-US" sz="2800" i="1" dirty="0" err="1"/>
              <a:t>sojournings</a:t>
            </a:r>
            <a:r>
              <a:rPr lang="en-US" sz="2800" i="1" dirty="0"/>
              <a:t>, all the land of Canaan, for an everlasting possession, and I will be their God</a:t>
            </a:r>
            <a:r>
              <a:rPr lang="en-US" sz="2800" i="1" dirty="0" smtClean="0"/>
              <a:t>.”  </a:t>
            </a:r>
            <a:r>
              <a:rPr lang="en-US" sz="2800" dirty="0" smtClean="0"/>
              <a:t>Ge 17:8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480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51" y="126128"/>
            <a:ext cx="11069561" cy="612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35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Two Covenants Illustrated in Abraham’s Sons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Hagar/Ishmael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70000"/>
              </a:lnSpc>
            </a:pPr>
            <a:r>
              <a:rPr lang="en-US" sz="2600" dirty="0" smtClean="0"/>
              <a:t>children </a:t>
            </a:r>
            <a:r>
              <a:rPr lang="en-US" sz="2600" dirty="0"/>
              <a:t>of flesh	</a:t>
            </a:r>
          </a:p>
          <a:p>
            <a:pPr>
              <a:lnSpc>
                <a:spcPct val="70000"/>
              </a:lnSpc>
            </a:pPr>
            <a:r>
              <a:rPr lang="en-US" sz="2600" dirty="0"/>
              <a:t>Mount Sinai (place of the law)	</a:t>
            </a:r>
          </a:p>
          <a:p>
            <a:pPr>
              <a:lnSpc>
                <a:spcPct val="70000"/>
              </a:lnSpc>
            </a:pPr>
            <a:r>
              <a:rPr lang="en-US" sz="2600" dirty="0"/>
              <a:t>slavery	</a:t>
            </a:r>
          </a:p>
          <a:p>
            <a:pPr>
              <a:lnSpc>
                <a:spcPct val="70000"/>
              </a:lnSpc>
            </a:pPr>
            <a:r>
              <a:rPr lang="en-US" sz="2600" dirty="0"/>
              <a:t>ironically fruitless	</a:t>
            </a:r>
          </a:p>
          <a:p>
            <a:pPr>
              <a:lnSpc>
                <a:spcPct val="70000"/>
              </a:lnSpc>
            </a:pPr>
            <a:r>
              <a:rPr lang="en-US" sz="2600" dirty="0"/>
              <a:t>persecuting	</a:t>
            </a:r>
          </a:p>
          <a:p>
            <a:pPr>
              <a:lnSpc>
                <a:spcPct val="70000"/>
              </a:lnSpc>
            </a:pPr>
            <a:r>
              <a:rPr lang="en-US" sz="2600" dirty="0"/>
              <a:t>temporary	</a:t>
            </a:r>
          </a:p>
          <a:p>
            <a:pPr>
              <a:lnSpc>
                <a:spcPct val="70000"/>
              </a:lnSpc>
            </a:pPr>
            <a:r>
              <a:rPr lang="en-US" sz="2600" dirty="0"/>
              <a:t>no inheritance	</a:t>
            </a:r>
          </a:p>
          <a:p>
            <a:pPr>
              <a:lnSpc>
                <a:spcPct val="70000"/>
              </a:lnSpc>
            </a:pPr>
            <a:r>
              <a:rPr lang="en-US" sz="2600" b="1" i="1" dirty="0"/>
              <a:t>→   </a:t>
            </a:r>
            <a:r>
              <a:rPr lang="en-US" sz="2600" b="1" i="1" dirty="0" smtClean="0"/>
              <a:t>old covenant/covenant </a:t>
            </a:r>
            <a:r>
              <a:rPr lang="en-US" sz="2600" b="1" i="1" dirty="0"/>
              <a:t>of </a:t>
            </a:r>
            <a:r>
              <a:rPr lang="en-US" sz="2600" b="1" i="1" dirty="0" smtClean="0"/>
              <a:t>works</a:t>
            </a:r>
            <a:endParaRPr lang="en-US" sz="2600" b="1" i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Sarah/Isaac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>
              <a:lnSpc>
                <a:spcPct val="60000"/>
              </a:lnSpc>
            </a:pPr>
            <a:r>
              <a:rPr lang="en-US" sz="2400" dirty="0" smtClean="0"/>
              <a:t>children </a:t>
            </a:r>
            <a:r>
              <a:rPr lang="en-US" sz="2400" dirty="0"/>
              <a:t>of promise	</a:t>
            </a:r>
          </a:p>
          <a:p>
            <a:pPr>
              <a:lnSpc>
                <a:spcPct val="60000"/>
              </a:lnSpc>
            </a:pPr>
            <a:r>
              <a:rPr lang="en-US" sz="2400" dirty="0"/>
              <a:t>Jerusalem above (place of redemption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lnSpc>
                <a:spcPct val="60000"/>
              </a:lnSpc>
            </a:pPr>
            <a:r>
              <a:rPr lang="en-US" sz="2400" dirty="0"/>
              <a:t>freedom	</a:t>
            </a:r>
          </a:p>
          <a:p>
            <a:pPr>
              <a:lnSpc>
                <a:spcPct val="60000"/>
              </a:lnSpc>
            </a:pPr>
            <a:r>
              <a:rPr lang="en-US" sz="2400" dirty="0"/>
              <a:t>ironically fruitful	</a:t>
            </a:r>
          </a:p>
          <a:p>
            <a:pPr>
              <a:lnSpc>
                <a:spcPct val="60000"/>
              </a:lnSpc>
            </a:pPr>
            <a:r>
              <a:rPr lang="en-US" sz="2400" dirty="0"/>
              <a:t>persecuted	</a:t>
            </a:r>
          </a:p>
          <a:p>
            <a:pPr>
              <a:lnSpc>
                <a:spcPct val="60000"/>
              </a:lnSpc>
            </a:pPr>
            <a:r>
              <a:rPr lang="en-US" sz="2400" dirty="0"/>
              <a:t>eternal	</a:t>
            </a:r>
          </a:p>
          <a:p>
            <a:pPr>
              <a:lnSpc>
                <a:spcPct val="60000"/>
              </a:lnSpc>
            </a:pPr>
            <a:r>
              <a:rPr lang="en-US" sz="2400" dirty="0"/>
              <a:t>glorious inheritance	</a:t>
            </a:r>
          </a:p>
          <a:p>
            <a:pPr>
              <a:lnSpc>
                <a:spcPct val="60000"/>
              </a:lnSpc>
            </a:pPr>
            <a:r>
              <a:rPr lang="en-US" sz="2400" b="1" i="1" dirty="0" smtClean="0"/>
              <a:t>→   new covenant/covenant of grace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8198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Baptist Covenant Theology on Israel &amp;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NT church is a continuation of the OT people of God with universal scope and expanded blessings.  The distinction can be compared to the progression from a child to an </a:t>
            </a:r>
            <a:r>
              <a:rPr lang="en-US" sz="2800" dirty="0" smtClean="0"/>
              <a:t>adult.</a:t>
            </a:r>
          </a:p>
          <a:p>
            <a:pPr marL="0" indent="0">
              <a:buNone/>
            </a:pPr>
            <a:endParaRPr lang="en-US" sz="2800" dirty="0" smtClean="0"/>
          </a:p>
          <a:p>
            <a:pPr marL="292608" lvl="1" indent="0">
              <a:buNone/>
            </a:pPr>
            <a:r>
              <a:rPr lang="en-US" sz="2600" i="1" dirty="0" smtClean="0">
                <a:solidFill>
                  <a:schemeClr val="accent2"/>
                </a:solidFill>
              </a:rPr>
              <a:t>The relationship of Israel to the church is like the relationship of the caterpillar to the butterfly.</a:t>
            </a:r>
          </a:p>
        </p:txBody>
      </p:sp>
    </p:spTree>
    <p:extLst>
      <p:ext uri="{BB962C8B-B14F-4D97-AF65-F5344CB8AC3E}">
        <p14:creationId xmlns:p14="http://schemas.microsoft.com/office/powerpoint/2010/main" val="178713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Baptist Covenant Theology on </a:t>
            </a:r>
            <a:r>
              <a:rPr lang="en-US" dirty="0" smtClean="0"/>
              <a:t>Interpreting Scripture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Scripture interprets Scripture.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T</a:t>
            </a:r>
            <a:r>
              <a:rPr lang="en-US" sz="2400" dirty="0" smtClean="0"/>
              <a:t>he NT interprets the OT and therefore teaches us how.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Each passage has one meaning.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The meaning of the passage may be beyond the human author’s understanding.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God communicates realities through types and shadows.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God accommodates his expressions.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693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8440</TotalTime>
  <Words>223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Retrospect</vt:lpstr>
      <vt:lpstr>Baptist Covenant Theology</vt:lpstr>
      <vt:lpstr>PowerPoint Presentation</vt:lpstr>
      <vt:lpstr>PowerPoint Presentation</vt:lpstr>
      <vt:lpstr>Essentials of Dispensationalism</vt:lpstr>
      <vt:lpstr>PowerPoint Presentation</vt:lpstr>
      <vt:lpstr>Two Covenants Illustrated in Abraham’s Sons</vt:lpstr>
      <vt:lpstr>Baptist Covenant Theology on Israel &amp; the Church</vt:lpstr>
      <vt:lpstr>Baptist Covenant Theology on Interpreting Scripture</vt:lpstr>
    </vt:vector>
  </TitlesOfParts>
  <Company>Auburn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Baptist Covenant Theology</dc:title>
  <dc:creator>Stan Reeves</dc:creator>
  <cp:lastModifiedBy>Stan Reeves</cp:lastModifiedBy>
  <cp:revision>49</cp:revision>
  <dcterms:created xsi:type="dcterms:W3CDTF">2014-08-17T15:58:15Z</dcterms:created>
  <dcterms:modified xsi:type="dcterms:W3CDTF">2014-10-06T01:59:28Z</dcterms:modified>
</cp:coreProperties>
</file>